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466" r:id="rId9"/>
    <p:sldId id="2318" r:id="rId10"/>
    <p:sldId id="2535" r:id="rId11"/>
    <p:sldId id="2025" r:id="rId12"/>
    <p:sldId id="2536" r:id="rId13"/>
    <p:sldId id="2537" r:id="rId14"/>
    <p:sldId id="2512" r:id="rId15"/>
    <p:sldId id="2538" r:id="rId16"/>
    <p:sldId id="2491" r:id="rId17"/>
    <p:sldId id="2534" r:id="rId18"/>
    <p:sldId id="2539" r:id="rId19"/>
    <p:sldId id="2520" r:id="rId20"/>
    <p:sldId id="2541" r:id="rId21"/>
    <p:sldId id="2542" r:id="rId22"/>
    <p:sldId id="2540" r:id="rId23"/>
    <p:sldId id="2549" r:id="rId24"/>
    <p:sldId id="2531" r:id="rId25"/>
    <p:sldId id="2543" r:id="rId26"/>
    <p:sldId id="2544" r:id="rId27"/>
    <p:sldId id="2500" r:id="rId28"/>
    <p:sldId id="2521" r:id="rId29"/>
    <p:sldId id="2545" r:id="rId30"/>
    <p:sldId id="2546" r:id="rId31"/>
    <p:sldId id="2215" r:id="rId32"/>
    <p:sldId id="2548" r:id="rId33"/>
    <p:sldId id="2522" r:id="rId34"/>
    <p:sldId id="2524" r:id="rId35"/>
    <p:sldId id="2523" r:id="rId36"/>
    <p:sldId id="2527" r:id="rId37"/>
    <p:sldId id="2550" r:id="rId38"/>
    <p:sldId id="2553" r:id="rId39"/>
    <p:sldId id="2552" r:id="rId40"/>
    <p:sldId id="2555" r:id="rId41"/>
    <p:sldId id="2554" r:id="rId42"/>
    <p:sldId id="2551" r:id="rId43"/>
    <p:sldId id="2557" r:id="rId44"/>
    <p:sldId id="2556" r:id="rId45"/>
    <p:sldId id="2560" r:id="rId46"/>
    <p:sldId id="2547" r:id="rId47"/>
    <p:sldId id="2558" r:id="rId48"/>
    <p:sldId id="2561" r:id="rId49"/>
    <p:sldId id="2562" r:id="rId50"/>
    <p:sldId id="2563" r:id="rId51"/>
    <p:sldId id="2565" r:id="rId52"/>
    <p:sldId id="2526" r:id="rId53"/>
    <p:sldId id="2373" r:id="rId54"/>
    <p:sldId id="2079" r:id="rId5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28"/>
    <a:srgbClr val="12141E"/>
    <a:srgbClr val="1C263E"/>
    <a:srgbClr val="182033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1" autoAdjust="0"/>
    <p:restoredTop sz="80996" autoAdjust="0"/>
  </p:normalViewPr>
  <p:slideViewPr>
    <p:cSldViewPr snapToGrid="0" snapToObjects="1">
      <p:cViewPr>
        <p:scale>
          <a:sx n="25" d="100"/>
          <a:sy n="25" d="100"/>
        </p:scale>
        <p:origin x="1794" y="24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7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6"/>
      <dgm:spPr/>
    </dgm:pt>
    <dgm:pt modelId="{F8C6B370-5B34-45AB-8664-A9578459F5DF}" type="pres">
      <dgm:prSet presAssocID="{F3B21984-577D-4128-845B-D42467CD283B}" presName="connectorText" presStyleLbl="sibTrans2D1" presStyleIdx="0" presStyleCnt="6"/>
      <dgm:spPr/>
    </dgm:pt>
    <dgm:pt modelId="{BF8661B0-D6A6-4CF1-B55C-BD2B6C7B16C2}" type="pres">
      <dgm:prSet presAssocID="{182BF6ED-7592-4D46-A052-DC16F24F0921}" presName="node" presStyleLbl="node1" presStyleIdx="1" presStyleCnt="7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6"/>
      <dgm:spPr/>
    </dgm:pt>
    <dgm:pt modelId="{A4F6DE8B-5A1C-4011-8751-58952CF18F21}" type="pres">
      <dgm:prSet presAssocID="{161242CD-E749-4609-BEBE-7165D89FFAE8}" presName="connectorText" presStyleLbl="sibTrans2D1" presStyleIdx="1" presStyleCnt="6"/>
      <dgm:spPr/>
    </dgm:pt>
    <dgm:pt modelId="{79E955D4-0CA7-4E04-9FD7-C17DB2E90012}" type="pres">
      <dgm:prSet presAssocID="{CDF6D142-BE83-4F62-9E42-14E0777D3FC0}" presName="node" presStyleLbl="node1" presStyleIdx="2" presStyleCnt="7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6"/>
      <dgm:spPr/>
    </dgm:pt>
    <dgm:pt modelId="{722EE1BE-1C1B-4258-A1D9-F3D2518C0422}" type="pres">
      <dgm:prSet presAssocID="{08B636C8-305D-41F8-B8FA-57FD68383E95}" presName="connectorText" presStyleLbl="sibTrans2D1" presStyleIdx="2" presStyleCnt="6"/>
      <dgm:spPr/>
    </dgm:pt>
    <dgm:pt modelId="{96F1CCE2-C85A-4558-907D-7A5E286E256B}" type="pres">
      <dgm:prSet presAssocID="{EEA411D0-37E3-4B02-91EA-8B7CE5B1F9A0}" presName="node" presStyleLbl="node1" presStyleIdx="3" presStyleCnt="7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6"/>
      <dgm:spPr/>
    </dgm:pt>
    <dgm:pt modelId="{D48BFCBE-0F2E-4446-870C-F2B7C6D4A40C}" type="pres">
      <dgm:prSet presAssocID="{C7ECC96B-9CD0-4842-80E3-B3C768863FCA}" presName="connectorText" presStyleLbl="sibTrans2D1" presStyleIdx="3" presStyleCnt="6"/>
      <dgm:spPr/>
    </dgm:pt>
    <dgm:pt modelId="{20B90B13-DAF9-48C7-AC27-5D61029488CC}" type="pres">
      <dgm:prSet presAssocID="{2D271E56-C260-4B20-BB0E-A3717AB1D343}" presName="node" presStyleLbl="node1" presStyleIdx="4" presStyleCnt="7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6"/>
      <dgm:spPr/>
    </dgm:pt>
    <dgm:pt modelId="{B3D9A2A6-736A-4044-8DD0-38194CFD6802}" type="pres">
      <dgm:prSet presAssocID="{09E63102-9B28-4A5D-8016-6322AD25664F}" presName="connectorText" presStyleLbl="sibTrans2D1" presStyleIdx="4" presStyleCnt="6"/>
      <dgm:spPr/>
    </dgm:pt>
    <dgm:pt modelId="{4AA314CC-1CD1-49C9-AE33-CE7142F8774E}" type="pres">
      <dgm:prSet presAssocID="{E516D465-DD41-4BA7-B819-8243754E0A75}" presName="node" presStyleLbl="node1" presStyleIdx="5" presStyleCnt="7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6"/>
      <dgm:spPr/>
    </dgm:pt>
    <dgm:pt modelId="{3578E606-DD1E-4C8B-8D23-80578A396D3E}" type="pres">
      <dgm:prSet presAssocID="{E067614B-22B7-4079-9CDA-AA019CAA719E}" presName="connectorText" presStyleLbl="sibTrans2D1" presStyleIdx="5" presStyleCnt="6"/>
      <dgm:spPr/>
    </dgm:pt>
    <dgm:pt modelId="{C6FE32B6-7FCF-4380-9F36-55304D7C22B8}" type="pres">
      <dgm:prSet presAssocID="{6C9CDB2F-66BB-4C8D-83A6-70FAEC8EB6CA}" presName="node" presStyleLbl="node1" presStyleIdx="6" presStyleCnt="7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6650" y="29772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Login</a:t>
          </a:r>
        </a:p>
      </dsp:txBody>
      <dsp:txXfrm>
        <a:off x="50910" y="341985"/>
        <a:ext cx="2430054" cy="1422624"/>
      </dsp:txXfrm>
    </dsp:sp>
    <dsp:sp modelId="{F159C5F7-8339-48E5-BA10-262C89C5B0B3}">
      <dsp:nvSpPr>
        <dsp:cNvPr id="0" name=""/>
        <dsp:cNvSpPr/>
      </dsp:nvSpPr>
      <dsp:spPr>
        <a:xfrm>
          <a:off x="2777082" y="740994"/>
          <a:ext cx="533937" cy="624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777082" y="865915"/>
        <a:ext cx="373756" cy="374764"/>
      </dsp:txXfrm>
    </dsp:sp>
    <dsp:sp modelId="{BF8661B0-D6A6-4CF1-B55C-BD2B6C7B16C2}">
      <dsp:nvSpPr>
        <dsp:cNvPr id="0" name=""/>
        <dsp:cNvSpPr/>
      </dsp:nvSpPr>
      <dsp:spPr>
        <a:xfrm>
          <a:off x="3532654" y="29772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576914" y="341985"/>
        <a:ext cx="2430054" cy="1422624"/>
      </dsp:txXfrm>
    </dsp:sp>
    <dsp:sp modelId="{D10A9FCF-8878-4DFC-9F10-3835AD0E1882}">
      <dsp:nvSpPr>
        <dsp:cNvPr id="0" name=""/>
        <dsp:cNvSpPr/>
      </dsp:nvSpPr>
      <dsp:spPr>
        <a:xfrm rot="50811">
          <a:off x="6303057" y="767277"/>
          <a:ext cx="533996" cy="624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303066" y="891014"/>
        <a:ext cx="373797" cy="374764"/>
      </dsp:txXfrm>
    </dsp:sp>
    <dsp:sp modelId="{79E955D4-0CA7-4E04-9FD7-C17DB2E90012}">
      <dsp:nvSpPr>
        <dsp:cNvPr id="0" name=""/>
        <dsp:cNvSpPr/>
      </dsp:nvSpPr>
      <dsp:spPr>
        <a:xfrm>
          <a:off x="7058658" y="34984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Dashboard</a:t>
          </a:r>
        </a:p>
      </dsp:txBody>
      <dsp:txXfrm>
        <a:off x="7102918" y="394105"/>
        <a:ext cx="2430054" cy="1422624"/>
      </dsp:txXfrm>
    </dsp:sp>
    <dsp:sp modelId="{9B5527A8-EDA7-49B3-8DF3-075FD3B42AB4}">
      <dsp:nvSpPr>
        <dsp:cNvPr id="0" name=""/>
        <dsp:cNvSpPr/>
      </dsp:nvSpPr>
      <dsp:spPr>
        <a:xfrm rot="21549189">
          <a:off x="9829060" y="766831"/>
          <a:ext cx="533996" cy="624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829069" y="892936"/>
        <a:ext cx="373797" cy="374764"/>
      </dsp:txXfrm>
    </dsp:sp>
    <dsp:sp modelId="{96F1CCE2-C85A-4558-907D-7A5E286E256B}">
      <dsp:nvSpPr>
        <dsp:cNvPr id="0" name=""/>
        <dsp:cNvSpPr/>
      </dsp:nvSpPr>
      <dsp:spPr>
        <a:xfrm>
          <a:off x="10584662" y="29772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Reports -KPI</a:t>
          </a:r>
        </a:p>
      </dsp:txBody>
      <dsp:txXfrm>
        <a:off x="10628922" y="341985"/>
        <a:ext cx="2430054" cy="1422624"/>
      </dsp:txXfrm>
    </dsp:sp>
    <dsp:sp modelId="{BE295642-40D1-44A1-813E-3FA607A6305B}">
      <dsp:nvSpPr>
        <dsp:cNvPr id="0" name=""/>
        <dsp:cNvSpPr/>
      </dsp:nvSpPr>
      <dsp:spPr>
        <a:xfrm>
          <a:off x="13355094" y="740994"/>
          <a:ext cx="533937" cy="624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3355094" y="865915"/>
        <a:ext cx="373756" cy="374764"/>
      </dsp:txXfrm>
    </dsp:sp>
    <dsp:sp modelId="{20B90B13-DAF9-48C7-AC27-5D61029488CC}">
      <dsp:nvSpPr>
        <dsp:cNvPr id="0" name=""/>
        <dsp:cNvSpPr/>
      </dsp:nvSpPr>
      <dsp:spPr>
        <a:xfrm>
          <a:off x="14110666" y="29772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Reports - Ranking</a:t>
          </a:r>
        </a:p>
      </dsp:txBody>
      <dsp:txXfrm>
        <a:off x="14154926" y="341985"/>
        <a:ext cx="2430054" cy="1422624"/>
      </dsp:txXfrm>
    </dsp:sp>
    <dsp:sp modelId="{8DEF5DFD-EC63-4FBC-BD14-0264C4DF3D21}">
      <dsp:nvSpPr>
        <dsp:cNvPr id="0" name=""/>
        <dsp:cNvSpPr/>
      </dsp:nvSpPr>
      <dsp:spPr>
        <a:xfrm>
          <a:off x="16881097" y="740994"/>
          <a:ext cx="533937" cy="624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6881097" y="865915"/>
        <a:ext cx="373756" cy="374764"/>
      </dsp:txXfrm>
    </dsp:sp>
    <dsp:sp modelId="{4AA314CC-1CD1-49C9-AE33-CE7142F8774E}">
      <dsp:nvSpPr>
        <dsp:cNvPr id="0" name=""/>
        <dsp:cNvSpPr/>
      </dsp:nvSpPr>
      <dsp:spPr>
        <a:xfrm>
          <a:off x="17636670" y="29772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Gender and Age</a:t>
          </a:r>
        </a:p>
      </dsp:txBody>
      <dsp:txXfrm>
        <a:off x="17680930" y="341985"/>
        <a:ext cx="2430054" cy="1422624"/>
      </dsp:txXfrm>
    </dsp:sp>
    <dsp:sp modelId="{116FECD0-FB30-4C1B-AC43-7529E9E6A175}">
      <dsp:nvSpPr>
        <dsp:cNvPr id="0" name=""/>
        <dsp:cNvSpPr/>
      </dsp:nvSpPr>
      <dsp:spPr>
        <a:xfrm>
          <a:off x="20407101" y="740994"/>
          <a:ext cx="533937" cy="6246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0407101" y="865915"/>
        <a:ext cx="373756" cy="374764"/>
      </dsp:txXfrm>
    </dsp:sp>
    <dsp:sp modelId="{C6FE32B6-7FCF-4380-9F36-55304D7C22B8}">
      <dsp:nvSpPr>
        <dsp:cNvPr id="0" name=""/>
        <dsp:cNvSpPr/>
      </dsp:nvSpPr>
      <dsp:spPr>
        <a:xfrm>
          <a:off x="21162674" y="297725"/>
          <a:ext cx="2518574" cy="151114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182028"/>
              </a:solidFill>
            </a:rPr>
            <a:t>Screening</a:t>
          </a:r>
        </a:p>
      </dsp:txBody>
      <dsp:txXfrm>
        <a:off x="21206934" y="341985"/>
        <a:ext cx="2430054" cy="1422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Management/ Client Profile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1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3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3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microsoft.com/office/2007/relationships/hdphoto" Target="../media/hdphoto4.wdp"/><Relationship Id="rId15" Type="http://schemas.openxmlformats.org/officeDocument/2006/relationships/image" Target="../media/image28.png"/><Relationship Id="rId10" Type="http://schemas.microsoft.com/office/2007/relationships/hdphoto" Target="../media/hdphoto6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mu.edu.sg/is480/img_auth.php/0/0c/Chosen6-midtermslidesfinal2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microsoft.com/office/2007/relationships/hdphoto" Target="../media/hdphoto9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10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5.emf"/><Relationship Id="rId4" Type="http://schemas.openxmlformats.org/officeDocument/2006/relationships/diagramData" Target="../diagrams/data1.xml"/><Relationship Id="rId9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96356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Acceptance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102571" y="3248397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3"/>
              <a:ext cx="2546408" cy="2204698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5013" y="9943219"/>
              <a:ext cx="358005" cy="360720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3365" y="7512735"/>
            <a:ext cx="734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270839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r>
                <a:rPr lang="en-US" sz="8000" b="1" dirty="0">
                  <a:latin typeface="Roboto Regular" charset="0"/>
                  <a:cs typeface="Roboto Regular" charset="0"/>
                </a:rPr>
                <a:t>Usability of UI</a:t>
              </a:r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5089" y="1058664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4" name="Rectangle 2"/>
          <p:cNvSpPr>
            <a:spLocks/>
          </p:cNvSpPr>
          <p:nvPr/>
        </p:nvSpPr>
        <p:spPr bwMode="auto">
          <a:xfrm>
            <a:off x="11154060" y="729718"/>
            <a:ext cx="2075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TECHNICAL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33786" y="3373293"/>
            <a:ext cx="18306877" cy="8668638"/>
            <a:chOff x="3133786" y="3373293"/>
            <a:chExt cx="18306877" cy="8668638"/>
          </a:xfrm>
        </p:grpSpPr>
        <p:grpSp>
          <p:nvGrpSpPr>
            <p:cNvPr id="10" name="Group 9"/>
            <p:cNvGrpSpPr/>
            <p:nvPr/>
          </p:nvGrpSpPr>
          <p:grpSpPr>
            <a:xfrm>
              <a:off x="3133786" y="3373293"/>
              <a:ext cx="18306877" cy="8668638"/>
              <a:chOff x="579530" y="1390649"/>
              <a:chExt cx="10913839" cy="45927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335847" y="1390650"/>
                <a:ext cx="3401205" cy="45927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Picture 2" descr="Image result for java icon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322" y="2350746"/>
                <a:ext cx="1195493" cy="1195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579530" y="1390653"/>
                <a:ext cx="3401205" cy="4592704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1862" y="1559820"/>
                <a:ext cx="19440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FRONTEND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15" name="Picture 6" descr="Image result for mysql icon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46471" y1="65728" x2="46471" y2="65728"/>
                            <a14:foregroundMark x1="78627" y1="71127" x2="78627" y2="71127"/>
                            <a14:foregroundMark x1="67353" y1="39202" x2="67353" y2="39202"/>
                            <a14:foregroundMark x1="67353" y1="35446" x2="67353" y2="35446"/>
                            <a14:foregroundMark x1="69412" y1="19249" x2="69412" y2="19249"/>
                            <a14:foregroundMark x1="41373" y1="76291" x2="41373" y2="76291"/>
                            <a14:foregroundMark x1="23431" y1="71127" x2="23431" y2="71127"/>
                            <a14:foregroundMark x1="94608" y1="79343" x2="94608" y2="793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909" y="2688147"/>
                <a:ext cx="1248169" cy="521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Image result for amazon web services icon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000" b="90000" l="6000" r="96333">
                            <a14:foregroundMark x1="33667" y1="63333" x2="33667" y2="63333"/>
                            <a14:foregroundMark x1="34667" y1="65667" x2="34667" y2="65667"/>
                            <a14:foregroundMark x1="35333" y1="71333" x2="35333" y2="71333"/>
                            <a14:foregroundMark x1="36000" y1="67333" x2="36000" y2="67333"/>
                            <a14:foregroundMark x1="35333" y1="69000" x2="35333" y2="69000"/>
                            <a14:foregroundMark x1="28000" y1="61000" x2="28000" y2="61000"/>
                            <a14:foregroundMark x1="28000" y1="61000" x2="28000" y2="61000"/>
                            <a14:foregroundMark x1="27333" y1="64667" x2="27333" y2="64667"/>
                            <a14:foregroundMark x1="21000" y1="64667" x2="21000" y2="64667"/>
                            <a14:foregroundMark x1="21000" y1="62667" x2="21000" y2="62667"/>
                            <a14:foregroundMark x1="19333" y1="72000" x2="19333" y2="72000"/>
                            <a14:foregroundMark x1="48667" y1="64000" x2="48667" y2="64000"/>
                            <a14:foregroundMark x1="60667" y1="65000" x2="60667" y2="65000"/>
                            <a14:foregroundMark x1="68000" y1="65000" x2="68000" y2="65000"/>
                            <a14:foregroundMark x1="83000" y1="64000" x2="83000" y2="64000"/>
                            <a14:foregroundMark x1="87667" y1="80000" x2="87667" y2="80000"/>
                            <a14:foregroundMark x1="96333" y1="81000" x2="96333" y2="81000"/>
                            <a14:foregroundMark x1="92667" y1="79000" x2="92667" y2="79000"/>
                            <a14:foregroundMark x1="81333" y1="81667" x2="81333" y2="81667"/>
                            <a14:foregroundMark x1="71000" y1="80000" x2="71000" y2="80000"/>
                            <a14:foregroundMark x1="65667" y1="80000" x2="65667" y2="80000"/>
                            <a14:foregroundMark x1="65667" y1="77000" x2="65667" y2="77000"/>
                            <a14:foregroundMark x1="61333" y1="84000" x2="61333" y2="84000"/>
                            <a14:foregroundMark x1="52000" y1="83333" x2="52000" y2="83333"/>
                            <a14:foregroundMark x1="49667" y1="84000" x2="49667" y2="84000"/>
                            <a14:foregroundMark x1="39333" y1="80000" x2="39333" y2="80000"/>
                            <a14:foregroundMark x1="30667" y1="84000" x2="30667" y2="84000"/>
                            <a14:foregroundMark x1="22667" y1="84000" x2="22667" y2="84000"/>
                            <a14:foregroundMark x1="13000" y1="87333" x2="13000" y2="87333"/>
                            <a14:foregroundMark x1="14000" y1="68000" x2="14000" y2="68000"/>
                            <a14:backgroundMark x1="9333" y1="68000" x2="9333" y2="68000"/>
                            <a14:backgroundMark x1="10000" y1="69000" x2="10000" y2="69000"/>
                            <a14:backgroundMark x1="10000" y1="69667" x2="10000" y2="69667"/>
                            <a14:backgroundMark x1="10667" y1="69000" x2="10667" y2="69000"/>
                            <a14:backgroundMark x1="10667" y1="68333" x2="10667" y2="68333"/>
                            <a14:backgroundMark x1="21000" y1="81667" x2="21000" y2="81667"/>
                            <a14:backgroundMark x1="19333" y1="81667" x2="19333" y2="81667"/>
                            <a14:backgroundMark x1="19333" y1="80667" x2="19333" y2="81667"/>
                            <a14:backgroundMark x1="45667" y1="82333" x2="45667" y2="82333"/>
                            <a14:backgroundMark x1="79000" y1="81667" x2="79000" y2="81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337" y="3944911"/>
                <a:ext cx="1081973" cy="1081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8092164" y="1390649"/>
                <a:ext cx="3401205" cy="4592708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460138" y="1552568"/>
                <a:ext cx="2665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OTHER SERVICES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5414" y="1555196"/>
                <a:ext cx="1566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BACKEND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26" name="Picture 14" descr="Image result for github icon transparent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3920" y="2687545"/>
                <a:ext cx="1997689" cy="521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0" descr="Image result for ajax icon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91" b="89474" l="750" r="94250">
                            <a14:foregroundMark x1="16250" y1="44019" x2="16250" y2="44019"/>
                            <a14:foregroundMark x1="20750" y1="67464" x2="20750" y2="67464"/>
                            <a14:foregroundMark x1="5000" y1="70813" x2="5000" y2="70813"/>
                            <a14:foregroundMark x1="750" y1="75598" x2="750" y2="75598"/>
                            <a14:foregroundMark x1="27750" y1="27273" x2="27750" y2="27273"/>
                            <a14:foregroundMark x1="43500" y1="40670" x2="43500" y2="40670"/>
                            <a14:foregroundMark x1="54750" y1="52153" x2="54750" y2="52153"/>
                            <a14:foregroundMark x1="43500" y1="20574" x2="43500" y2="20574"/>
                            <a14:foregroundMark x1="88250" y1="62679" x2="88250" y2="62679"/>
                            <a14:foregroundMark x1="94250" y1="47368" x2="94250" y2="47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625" y="3485565"/>
                <a:ext cx="1470250" cy="76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8" descr="Image result for tomcat 8 icon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1777" y="3944911"/>
                <a:ext cx="1574448" cy="1050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ight Arrow 28"/>
              <p:cNvSpPr/>
              <p:nvPr/>
            </p:nvSpPr>
            <p:spPr>
              <a:xfrm rot="10800000">
                <a:off x="3298140" y="2083996"/>
                <a:ext cx="1892939" cy="413281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27259" y="2207173"/>
                <a:ext cx="2149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 dirty="0">
                    <a:latin typeface="Futura-Light" panose="020B0400000000000000" pitchFamily="34" charset="0"/>
                  </a:rPr>
                  <a:t>  JSON OUTPUT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33" y="3511586"/>
                <a:ext cx="1507741" cy="69588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284" y="2129097"/>
                <a:ext cx="1982883" cy="116329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98" y="4522698"/>
                <a:ext cx="1103162" cy="110316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2350148" y="1476719"/>
                <a:ext cx="3713929" cy="439868"/>
                <a:chOff x="4289851" y="769169"/>
                <a:chExt cx="3713929" cy="439868"/>
              </a:xfrm>
            </p:grpSpPr>
            <p:sp>
              <p:nvSpPr>
                <p:cNvPr id="38" name="Right Arrow 37"/>
                <p:cNvSpPr/>
                <p:nvPr/>
              </p:nvSpPr>
              <p:spPr>
                <a:xfrm>
                  <a:off x="5237843" y="769169"/>
                  <a:ext cx="2059964" cy="413281"/>
                </a:xfrm>
                <a:prstGeom prst="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289851" y="870483"/>
                  <a:ext cx="37139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b="1" dirty="0">
                      <a:latin typeface="Futura-Light" panose="020B0400000000000000" pitchFamily="34" charset="0"/>
                    </a:rPr>
                    <a:t>HTTP GET  POST JSON</a:t>
                  </a:r>
                  <a:endParaRPr lang="en-SG" sz="1100" b="1" dirty="0">
                    <a:latin typeface="Futura-Light" panose="020B0400000000000000" pitchFamily="34" charset="0"/>
                  </a:endParaRPr>
                </a:p>
              </p:txBody>
            </p:sp>
          </p:grpSp>
        </p:grpSp>
        <p:pic>
          <p:nvPicPr>
            <p:cNvPr id="40" name="Picture 2" descr="Image result for highchart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762" y="9746340"/>
              <a:ext cx="3074319" cy="771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usonyx emai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6841" y="7783738"/>
              <a:ext cx="4346572" cy="162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1058664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4" name="Rectangle 2"/>
          <p:cNvSpPr>
            <a:spLocks/>
          </p:cNvSpPr>
          <p:nvPr/>
        </p:nvSpPr>
        <p:spPr bwMode="auto">
          <a:xfrm>
            <a:off x="11154060" y="729718"/>
            <a:ext cx="2075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TECHNICAL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7975" y="2808067"/>
            <a:ext cx="28746348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Do you have a diagram that shows all the components/module/3rd party tools/framework/API/design pattern of your code?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Is it a client server system? Are the data pulled or pushed?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How flexible/maintainable is your system? Is it hard-coded or uses configuration files?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hlinkClick r:id="rId3"/>
              </a:rPr>
              <a:t>https://wiki.smu.edu.sg/is480/img_auth.php/0/0c/Chosen6-midtermslidesfinal2.pdf</a:t>
            </a: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e.g. </a:t>
            </a:r>
            <a:r>
              <a:rPr lang="en-US" dirty="0"/>
              <a:t>USABILITY </a:t>
            </a:r>
            <a:r>
              <a:rPr lang="th-TH" dirty="0"/>
              <a:t>๏ </a:t>
            </a:r>
            <a:r>
              <a:rPr lang="en-US" dirty="0"/>
              <a:t>Problem: Different platform and screen size creates misalignments. </a:t>
            </a:r>
            <a:r>
              <a:rPr lang="th-TH" dirty="0"/>
              <a:t>๏ </a:t>
            </a:r>
            <a:r>
              <a:rPr lang="en-US" dirty="0"/>
              <a:t>Solution: </a:t>
            </a:r>
            <a:r>
              <a:rPr lang="en-US" dirty="0" err="1"/>
              <a:t>Customised</a:t>
            </a:r>
            <a:r>
              <a:rPr lang="en-US" dirty="0"/>
              <a:t> codes to work on multiple platforms and screen sizes.</a:t>
            </a:r>
          </a:p>
          <a:p>
            <a:pPr>
              <a:lnSpc>
                <a:spcPct val="200000"/>
              </a:lnSpc>
            </a:pPr>
            <a:r>
              <a:rPr lang="en-US" dirty="0"/>
              <a:t>Security = hash password</a:t>
            </a:r>
          </a:p>
          <a:p>
            <a:pPr>
              <a:lnSpc>
                <a:spcPct val="200000"/>
              </a:lnSpc>
            </a:pPr>
            <a:r>
              <a:rPr lang="en-US" dirty="0"/>
              <a:t>Bootstrap takes a long time </a:t>
            </a:r>
          </a:p>
          <a:p>
            <a:pPr>
              <a:lnSpc>
                <a:spcPct val="200000"/>
              </a:lnSpc>
            </a:pPr>
            <a:r>
              <a:rPr lang="th-TH" dirty="0"/>
              <a:t>๏ </a:t>
            </a:r>
            <a:r>
              <a:rPr lang="en-US" dirty="0"/>
              <a:t>Problem: Information from database takes awhile to load. </a:t>
            </a:r>
            <a:r>
              <a:rPr lang="th-TH" dirty="0"/>
              <a:t>๏ </a:t>
            </a:r>
            <a:r>
              <a:rPr lang="en-US" dirty="0"/>
              <a:t>Solution: Call database once to get all information to decrease waiting time</a:t>
            </a:r>
          </a:p>
          <a:p>
            <a:pPr>
              <a:lnSpc>
                <a:spcPct val="200000"/>
              </a:lnSpc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0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26460" y="1058664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10" name="Rectangle 2"/>
          <p:cNvSpPr>
            <a:spLocks/>
          </p:cNvSpPr>
          <p:nvPr/>
        </p:nvSpPr>
        <p:spPr bwMode="auto">
          <a:xfrm>
            <a:off x="9934980" y="668163"/>
            <a:ext cx="45140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75" y="2562332"/>
            <a:ext cx="18599500" cy="104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9318294" y="645706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792054" y="187818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10" name="Rectangle 2"/>
          <p:cNvSpPr>
            <a:spLocks/>
          </p:cNvSpPr>
          <p:nvPr/>
        </p:nvSpPr>
        <p:spPr bwMode="auto">
          <a:xfrm>
            <a:off x="9934980" y="255205"/>
            <a:ext cx="45140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96427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44" y="2131607"/>
            <a:ext cx="19599061" cy="1101909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913213" y="10028903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715764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sp>
        <p:nvSpPr>
          <p:cNvPr id="37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09" y="1678838"/>
            <a:ext cx="17585788" cy="112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68259" y="715764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7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35" y="1919665"/>
            <a:ext cx="17411580" cy="112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613578" y="294486"/>
            <a:ext cx="515686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2" name="Freeform 31"/>
          <p:cNvSpPr/>
          <p:nvPr/>
        </p:nvSpPr>
        <p:spPr>
          <a:xfrm>
            <a:off x="13577088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User Testing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5123924" y="5980779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14486252" y="5080301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Freeform 3"/>
          <p:cNvSpPr>
            <a:spLocks noChangeArrowheads="1"/>
          </p:cNvSpPr>
          <p:nvPr/>
        </p:nvSpPr>
        <p:spPr bwMode="auto">
          <a:xfrm>
            <a:off x="14825551" y="5435989"/>
            <a:ext cx="596746" cy="478368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053295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Project Management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1951833" y="5942679"/>
            <a:ext cx="0" cy="2160000"/>
          </a:xfrm>
          <a:prstGeom prst="line">
            <a:avLst/>
          </a:prstGeom>
          <a:ln w="38100" cmpd="sng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>
            <a:spLocks noChangeAspect="1"/>
          </p:cNvSpPr>
          <p:nvPr/>
        </p:nvSpPr>
        <p:spPr>
          <a:xfrm>
            <a:off x="11394522" y="54854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1" name="Freeform 169"/>
          <p:cNvSpPr>
            <a:spLocks noChangeArrowheads="1"/>
          </p:cNvSpPr>
          <p:nvPr/>
        </p:nvSpPr>
        <p:spPr bwMode="auto">
          <a:xfrm>
            <a:off x="11656891" y="5796813"/>
            <a:ext cx="584048" cy="465667"/>
          </a:xfrm>
          <a:custGeom>
            <a:avLst/>
            <a:gdLst>
              <a:gd name="T0" fmla="*/ 478 w 487"/>
              <a:gd name="T1" fmla="*/ 9 h 390"/>
              <a:gd name="T2" fmla="*/ 478 w 487"/>
              <a:gd name="T3" fmla="*/ 9 h 390"/>
              <a:gd name="T4" fmla="*/ 372 w 487"/>
              <a:gd name="T5" fmla="*/ 195 h 390"/>
              <a:gd name="T6" fmla="*/ 345 w 487"/>
              <a:gd name="T7" fmla="*/ 195 h 390"/>
              <a:gd name="T8" fmla="*/ 292 w 487"/>
              <a:gd name="T9" fmla="*/ 150 h 390"/>
              <a:gd name="T10" fmla="*/ 274 w 487"/>
              <a:gd name="T11" fmla="*/ 150 h 390"/>
              <a:gd name="T12" fmla="*/ 194 w 487"/>
              <a:gd name="T13" fmla="*/ 266 h 390"/>
              <a:gd name="T14" fmla="*/ 177 w 487"/>
              <a:gd name="T15" fmla="*/ 266 h 390"/>
              <a:gd name="T16" fmla="*/ 141 w 487"/>
              <a:gd name="T17" fmla="*/ 239 h 390"/>
              <a:gd name="T18" fmla="*/ 123 w 487"/>
              <a:gd name="T19" fmla="*/ 239 h 390"/>
              <a:gd name="T20" fmla="*/ 8 w 487"/>
              <a:gd name="T21" fmla="*/ 381 h 390"/>
              <a:gd name="T22" fmla="*/ 8 w 487"/>
              <a:gd name="T23" fmla="*/ 389 h 390"/>
              <a:gd name="T24" fmla="*/ 486 w 487"/>
              <a:gd name="T25" fmla="*/ 389 h 390"/>
              <a:gd name="T26" fmla="*/ 486 w 487"/>
              <a:gd name="T27" fmla="*/ 9 h 390"/>
              <a:gd name="T28" fmla="*/ 478 w 487"/>
              <a:gd name="T29" fmla="*/ 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7" h="390">
                <a:moveTo>
                  <a:pt x="478" y="9"/>
                </a:moveTo>
                <a:lnTo>
                  <a:pt x="478" y="9"/>
                </a:lnTo>
                <a:cubicBezTo>
                  <a:pt x="372" y="195"/>
                  <a:pt x="372" y="195"/>
                  <a:pt x="372" y="195"/>
                </a:cubicBezTo>
                <a:cubicBezTo>
                  <a:pt x="363" y="204"/>
                  <a:pt x="354" y="204"/>
                  <a:pt x="345" y="195"/>
                </a:cubicBezTo>
                <a:cubicBezTo>
                  <a:pt x="292" y="150"/>
                  <a:pt x="292" y="150"/>
                  <a:pt x="292" y="150"/>
                </a:cubicBezTo>
                <a:cubicBezTo>
                  <a:pt x="283" y="141"/>
                  <a:pt x="283" y="141"/>
                  <a:pt x="274" y="150"/>
                </a:cubicBezTo>
                <a:cubicBezTo>
                  <a:pt x="194" y="266"/>
                  <a:pt x="194" y="266"/>
                  <a:pt x="194" y="266"/>
                </a:cubicBezTo>
                <a:cubicBezTo>
                  <a:pt x="194" y="275"/>
                  <a:pt x="186" y="275"/>
                  <a:pt x="177" y="266"/>
                </a:cubicBezTo>
                <a:cubicBezTo>
                  <a:pt x="141" y="239"/>
                  <a:pt x="141" y="239"/>
                  <a:pt x="141" y="239"/>
                </a:cubicBezTo>
                <a:cubicBezTo>
                  <a:pt x="132" y="230"/>
                  <a:pt x="123" y="230"/>
                  <a:pt x="123" y="239"/>
                </a:cubicBezTo>
                <a:cubicBezTo>
                  <a:pt x="8" y="381"/>
                  <a:pt x="8" y="381"/>
                  <a:pt x="8" y="381"/>
                </a:cubicBezTo>
                <a:cubicBezTo>
                  <a:pt x="0" y="389"/>
                  <a:pt x="0" y="389"/>
                  <a:pt x="8" y="389"/>
                </a:cubicBezTo>
                <a:cubicBezTo>
                  <a:pt x="486" y="389"/>
                  <a:pt x="486" y="389"/>
                  <a:pt x="486" y="389"/>
                </a:cubicBezTo>
                <a:cubicBezTo>
                  <a:pt x="486" y="9"/>
                  <a:pt x="486" y="9"/>
                  <a:pt x="486" y="9"/>
                </a:cubicBezTo>
                <a:cubicBezTo>
                  <a:pt x="486" y="0"/>
                  <a:pt x="486" y="0"/>
                  <a:pt x="478" y="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93698"/>
              </p:ext>
            </p:extLst>
          </p:nvPr>
        </p:nvGraphicFramePr>
        <p:xfrm>
          <a:off x="1710813" y="2750401"/>
          <a:ext cx="21031200" cy="80725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14636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 and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/>
          </p:cNvSpPr>
          <p:nvPr/>
        </p:nvSpPr>
        <p:spPr bwMode="auto">
          <a:xfrm>
            <a:off x="9613578" y="294486"/>
            <a:ext cx="515686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870860" y="325263"/>
            <a:ext cx="46422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870860" y="325263"/>
            <a:ext cx="46422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1455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Planned / Actual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 /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/ 5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and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9870860" y="325263"/>
            <a:ext cx="46422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Change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682478"/>
            <a:ext cx="10466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and update client weekly to ensure that development is on par with client’s requirements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9934979" y="325263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Project Management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02762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 and developers to research and learn technologies required.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10174372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10174375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BM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10505" y="11235491"/>
            <a:ext cx="244354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392937" y="6101463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34901" y="706813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40561" y="6469063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056301" y="7439084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391319" y="256508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392129" y="2898329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7696370" y="225304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258" y="7299047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043" y="11098298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186470" y="11694068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837596" y="11684452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413265" y="6826633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7092392" y="917363"/>
            <a:ext cx="1012937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Count by Category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Bug count by category</a:t>
            </a:r>
          </a:p>
          <a:p>
            <a:r>
              <a:rPr lang="en-US" dirty="0" err="1"/>
              <a:t>Crit</a:t>
            </a:r>
            <a:r>
              <a:rPr lang="en-US" dirty="0"/>
              <a:t>, high, low</a:t>
            </a:r>
          </a:p>
        </p:txBody>
      </p:sp>
    </p:spTree>
    <p:extLst>
      <p:ext uri="{BB962C8B-B14F-4D97-AF65-F5344CB8AC3E}">
        <p14:creationId xmlns:p14="http://schemas.microsoft.com/office/powerpoint/2010/main" val="19393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and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578801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5" y="5788010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394" y="4033897"/>
            <a:ext cx="17858658" cy="7700774"/>
            <a:chOff x="824270" y="2634763"/>
            <a:chExt cx="17858658" cy="7700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70" y="2634763"/>
              <a:ext cx="17858658" cy="770077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928221" y="8487687"/>
              <a:ext cx="5205880" cy="12573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869112" y="5666274"/>
            <a:ext cx="16668221" cy="7113280"/>
            <a:chOff x="6869112" y="5666274"/>
            <a:chExt cx="16668221" cy="7113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5666274"/>
              <a:ext cx="16668221" cy="7113280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869112" y="11144121"/>
              <a:ext cx="5418113" cy="1047879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2138457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10244" y="7643107"/>
            <a:ext cx="540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5313" y="5008352"/>
            <a:ext cx="16662577" cy="3018824"/>
            <a:chOff x="595313" y="2766201"/>
            <a:chExt cx="16662577" cy="3018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4991" y="8371132"/>
            <a:ext cx="18150955" cy="3896279"/>
            <a:chOff x="5174991" y="8371132"/>
            <a:chExt cx="18150955" cy="38962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52806" y="148750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88" y="8192137"/>
            <a:ext cx="15702907" cy="427842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0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695379" y="3283471"/>
            <a:ext cx="11287125" cy="227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10187781" y="7522246"/>
            <a:ext cx="11229975" cy="22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88825" y="512569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085572"/>
            <a:ext cx="23565780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sp>
        <p:nvSpPr>
          <p:cNvPr id="17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Linda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Siow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, Executive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981930" y="1178674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96872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Makes more than</a:t>
            </a:r>
          </a:p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1000 appointments every year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72940" y="6250340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40" y="2566824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192" y="8944273"/>
            <a:ext cx="14395163" cy="38405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24192" y="11179279"/>
            <a:ext cx="14129692" cy="404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90" y="2820646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5516" y="7681262"/>
            <a:ext cx="11115675" cy="4191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526481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sp>
        <p:nvSpPr>
          <p:cNvPr id="18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75174" y="3268191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 - Client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Gender and Age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 Module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5426115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4831" y="5567806"/>
            <a:ext cx="18205301" cy="398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0056" y="10415362"/>
            <a:ext cx="18110076" cy="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1000425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26" y="3392128"/>
            <a:ext cx="17074334" cy="8024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99508" y="4778477"/>
            <a:ext cx="597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410" name="Picture 2" descr="https://wiki.smu.edu.sg/is480/img_auth.php/4/40/Ulinkers_UT3UsabilityRa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37" y="3568014"/>
            <a:ext cx="14647376" cy="836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for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and user-friendly</a:t>
            </a:r>
          </a:p>
        </p:txBody>
      </p:sp>
      <p:sp>
        <p:nvSpPr>
          <p:cNvPr id="14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03" y="3290998"/>
            <a:ext cx="13410948" cy="44595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8434" name="Picture 2" descr="https://wiki.smu.edu.sg/is480/img_auth.php/b/bc/Ulinkers_VisaMedCli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72" y="3270598"/>
            <a:ext cx="12764012" cy="67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6618" y="605989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511509" y="4320441"/>
            <a:ext cx="9459764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data labels</a:t>
            </a: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7810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9458" name="Picture 2" descr="https://wiki.smu.edu.sg/is480/img_auth.php/c/ce/KPIpercentagesig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070" y="3333135"/>
            <a:ext cx="111918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53265" y="7735796"/>
            <a:ext cx="1504335" cy="383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19587" y="4320441"/>
            <a:ext cx="11697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33964" y="2833934"/>
            <a:ext cx="4801272" cy="4116779"/>
            <a:chOff x="1291028" y="4629463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291028" y="4629463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3" name="Freeform 47"/>
            <p:cNvSpPr>
              <a:spLocks noChangeArrowheads="1"/>
            </p:cNvSpPr>
            <p:nvPr/>
          </p:nvSpPr>
          <p:spPr bwMode="auto">
            <a:xfrm>
              <a:off x="3198234" y="5369797"/>
              <a:ext cx="897906" cy="789080"/>
            </a:xfrm>
            <a:custGeom>
              <a:avLst/>
              <a:gdLst>
                <a:gd name="T0" fmla="*/ 497 w 498"/>
                <a:gd name="T1" fmla="*/ 434 h 435"/>
                <a:gd name="T2" fmla="*/ 497 w 498"/>
                <a:gd name="T3" fmla="*/ 434 h 435"/>
                <a:gd name="T4" fmla="*/ 487 w 498"/>
                <a:gd name="T5" fmla="*/ 328 h 435"/>
                <a:gd name="T6" fmla="*/ 425 w 498"/>
                <a:gd name="T7" fmla="*/ 293 h 435"/>
                <a:gd name="T8" fmla="*/ 372 w 498"/>
                <a:gd name="T9" fmla="*/ 231 h 435"/>
                <a:gd name="T10" fmla="*/ 390 w 498"/>
                <a:gd name="T11" fmla="*/ 196 h 435"/>
                <a:gd name="T12" fmla="*/ 408 w 498"/>
                <a:gd name="T13" fmla="*/ 159 h 435"/>
                <a:gd name="T14" fmla="*/ 399 w 498"/>
                <a:gd name="T15" fmla="*/ 151 h 435"/>
                <a:gd name="T16" fmla="*/ 408 w 498"/>
                <a:gd name="T17" fmla="*/ 115 h 435"/>
                <a:gd name="T18" fmla="*/ 346 w 498"/>
                <a:gd name="T19" fmla="*/ 62 h 435"/>
                <a:gd name="T20" fmla="*/ 284 w 498"/>
                <a:gd name="T21" fmla="*/ 115 h 435"/>
                <a:gd name="T22" fmla="*/ 293 w 498"/>
                <a:gd name="T23" fmla="*/ 151 h 435"/>
                <a:gd name="T24" fmla="*/ 284 w 498"/>
                <a:gd name="T25" fmla="*/ 159 h 435"/>
                <a:gd name="T26" fmla="*/ 302 w 498"/>
                <a:gd name="T27" fmla="*/ 196 h 435"/>
                <a:gd name="T28" fmla="*/ 311 w 498"/>
                <a:gd name="T29" fmla="*/ 231 h 435"/>
                <a:gd name="T30" fmla="*/ 293 w 498"/>
                <a:gd name="T31" fmla="*/ 275 h 435"/>
                <a:gd name="T32" fmla="*/ 381 w 498"/>
                <a:gd name="T33" fmla="*/ 364 h 435"/>
                <a:gd name="T34" fmla="*/ 381 w 498"/>
                <a:gd name="T35" fmla="*/ 434 h 435"/>
                <a:gd name="T36" fmla="*/ 497 w 498"/>
                <a:gd name="T37" fmla="*/ 434 h 435"/>
                <a:gd name="T38" fmla="*/ 258 w 498"/>
                <a:gd name="T39" fmla="*/ 302 h 435"/>
                <a:gd name="T40" fmla="*/ 258 w 498"/>
                <a:gd name="T41" fmla="*/ 302 h 435"/>
                <a:gd name="T42" fmla="*/ 187 w 498"/>
                <a:gd name="T43" fmla="*/ 231 h 435"/>
                <a:gd name="T44" fmla="*/ 213 w 498"/>
                <a:gd name="T45" fmla="*/ 168 h 435"/>
                <a:gd name="T46" fmla="*/ 231 w 498"/>
                <a:gd name="T47" fmla="*/ 133 h 435"/>
                <a:gd name="T48" fmla="*/ 222 w 498"/>
                <a:gd name="T49" fmla="*/ 115 h 435"/>
                <a:gd name="T50" fmla="*/ 231 w 498"/>
                <a:gd name="T51" fmla="*/ 71 h 435"/>
                <a:gd name="T52" fmla="*/ 151 w 498"/>
                <a:gd name="T53" fmla="*/ 0 h 435"/>
                <a:gd name="T54" fmla="*/ 71 w 498"/>
                <a:gd name="T55" fmla="*/ 71 h 435"/>
                <a:gd name="T56" fmla="*/ 71 w 498"/>
                <a:gd name="T57" fmla="*/ 115 h 435"/>
                <a:gd name="T58" fmla="*/ 71 w 498"/>
                <a:gd name="T59" fmla="*/ 133 h 435"/>
                <a:gd name="T60" fmla="*/ 89 w 498"/>
                <a:gd name="T61" fmla="*/ 168 h 435"/>
                <a:gd name="T62" fmla="*/ 107 w 498"/>
                <a:gd name="T63" fmla="*/ 231 h 435"/>
                <a:gd name="T64" fmla="*/ 45 w 498"/>
                <a:gd name="T65" fmla="*/ 302 h 435"/>
                <a:gd name="T66" fmla="*/ 0 w 498"/>
                <a:gd name="T67" fmla="*/ 346 h 435"/>
                <a:gd name="T68" fmla="*/ 0 w 498"/>
                <a:gd name="T69" fmla="*/ 434 h 435"/>
                <a:gd name="T70" fmla="*/ 346 w 498"/>
                <a:gd name="T71" fmla="*/ 434 h 435"/>
                <a:gd name="T72" fmla="*/ 346 w 498"/>
                <a:gd name="T73" fmla="*/ 364 h 435"/>
                <a:gd name="T74" fmla="*/ 258 w 498"/>
                <a:gd name="T75" fmla="*/ 30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435">
                  <a:moveTo>
                    <a:pt x="497" y="434"/>
                  </a:moveTo>
                  <a:lnTo>
                    <a:pt x="497" y="434"/>
                  </a:lnTo>
                  <a:cubicBezTo>
                    <a:pt x="497" y="434"/>
                    <a:pt x="497" y="337"/>
                    <a:pt x="487" y="328"/>
                  </a:cubicBezTo>
                  <a:cubicBezTo>
                    <a:pt x="479" y="319"/>
                    <a:pt x="462" y="302"/>
                    <a:pt x="425" y="293"/>
                  </a:cubicBezTo>
                  <a:cubicBezTo>
                    <a:pt x="390" y="275"/>
                    <a:pt x="372" y="257"/>
                    <a:pt x="372" y="231"/>
                  </a:cubicBezTo>
                  <a:cubicBezTo>
                    <a:pt x="372" y="213"/>
                    <a:pt x="390" y="222"/>
                    <a:pt x="390" y="196"/>
                  </a:cubicBezTo>
                  <a:cubicBezTo>
                    <a:pt x="390" y="178"/>
                    <a:pt x="408" y="196"/>
                    <a:pt x="408" y="159"/>
                  </a:cubicBezTo>
                  <a:cubicBezTo>
                    <a:pt x="408" y="151"/>
                    <a:pt x="399" y="151"/>
                    <a:pt x="399" y="151"/>
                  </a:cubicBezTo>
                  <a:cubicBezTo>
                    <a:pt x="399" y="151"/>
                    <a:pt x="408" y="133"/>
                    <a:pt x="408" y="115"/>
                  </a:cubicBezTo>
                  <a:cubicBezTo>
                    <a:pt x="408" y="98"/>
                    <a:pt x="399" y="62"/>
                    <a:pt x="346" y="62"/>
                  </a:cubicBezTo>
                  <a:cubicBezTo>
                    <a:pt x="293" y="62"/>
                    <a:pt x="284" y="98"/>
                    <a:pt x="284" y="115"/>
                  </a:cubicBezTo>
                  <a:cubicBezTo>
                    <a:pt x="284" y="133"/>
                    <a:pt x="293" y="151"/>
                    <a:pt x="293" y="151"/>
                  </a:cubicBezTo>
                  <a:cubicBezTo>
                    <a:pt x="293" y="151"/>
                    <a:pt x="284" y="151"/>
                    <a:pt x="284" y="159"/>
                  </a:cubicBezTo>
                  <a:cubicBezTo>
                    <a:pt x="284" y="196"/>
                    <a:pt x="293" y="178"/>
                    <a:pt x="302" y="196"/>
                  </a:cubicBezTo>
                  <a:cubicBezTo>
                    <a:pt x="302" y="222"/>
                    <a:pt x="311" y="213"/>
                    <a:pt x="311" y="231"/>
                  </a:cubicBezTo>
                  <a:cubicBezTo>
                    <a:pt x="311" y="249"/>
                    <a:pt x="311" y="266"/>
                    <a:pt x="293" y="275"/>
                  </a:cubicBezTo>
                  <a:cubicBezTo>
                    <a:pt x="372" y="319"/>
                    <a:pt x="381" y="319"/>
                    <a:pt x="381" y="364"/>
                  </a:cubicBezTo>
                  <a:cubicBezTo>
                    <a:pt x="381" y="434"/>
                    <a:pt x="381" y="434"/>
                    <a:pt x="381" y="434"/>
                  </a:cubicBezTo>
                  <a:lnTo>
                    <a:pt x="497" y="434"/>
                  </a:lnTo>
                  <a:close/>
                  <a:moveTo>
                    <a:pt x="258" y="302"/>
                  </a:moveTo>
                  <a:lnTo>
                    <a:pt x="258" y="302"/>
                  </a:lnTo>
                  <a:cubicBezTo>
                    <a:pt x="204" y="284"/>
                    <a:pt x="187" y="266"/>
                    <a:pt x="187" y="231"/>
                  </a:cubicBezTo>
                  <a:cubicBezTo>
                    <a:pt x="187" y="204"/>
                    <a:pt x="204" y="213"/>
                    <a:pt x="213" y="168"/>
                  </a:cubicBezTo>
                  <a:cubicBezTo>
                    <a:pt x="213" y="159"/>
                    <a:pt x="231" y="168"/>
                    <a:pt x="231" y="133"/>
                  </a:cubicBezTo>
                  <a:cubicBezTo>
                    <a:pt x="231" y="115"/>
                    <a:pt x="222" y="115"/>
                    <a:pt x="222" y="115"/>
                  </a:cubicBezTo>
                  <a:cubicBezTo>
                    <a:pt x="222" y="115"/>
                    <a:pt x="222" y="89"/>
                    <a:pt x="231" y="71"/>
                  </a:cubicBezTo>
                  <a:cubicBezTo>
                    <a:pt x="231" y="53"/>
                    <a:pt x="213" y="0"/>
                    <a:pt x="151" y="0"/>
                  </a:cubicBezTo>
                  <a:cubicBezTo>
                    <a:pt x="80" y="0"/>
                    <a:pt x="71" y="53"/>
                    <a:pt x="71" y="71"/>
                  </a:cubicBezTo>
                  <a:cubicBezTo>
                    <a:pt x="71" y="89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33"/>
                  </a:cubicBezTo>
                  <a:cubicBezTo>
                    <a:pt x="71" y="168"/>
                    <a:pt x="80" y="159"/>
                    <a:pt x="89" y="168"/>
                  </a:cubicBezTo>
                  <a:cubicBezTo>
                    <a:pt x="89" y="213"/>
                    <a:pt x="107" y="204"/>
                    <a:pt x="107" y="231"/>
                  </a:cubicBezTo>
                  <a:cubicBezTo>
                    <a:pt x="107" y="266"/>
                    <a:pt x="89" y="284"/>
                    <a:pt x="45" y="302"/>
                  </a:cubicBezTo>
                  <a:cubicBezTo>
                    <a:pt x="27" y="310"/>
                    <a:pt x="0" y="319"/>
                    <a:pt x="0" y="3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346" y="434"/>
                    <a:pt x="346" y="434"/>
                    <a:pt x="346" y="434"/>
                  </a:cubicBezTo>
                  <a:cubicBezTo>
                    <a:pt x="346" y="434"/>
                    <a:pt x="346" y="381"/>
                    <a:pt x="346" y="364"/>
                  </a:cubicBezTo>
                  <a:cubicBezTo>
                    <a:pt x="346" y="346"/>
                    <a:pt x="302" y="328"/>
                    <a:pt x="258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496817" y="6486693"/>
              <a:ext cx="4389694" cy="1304936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625024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most number of referral, doctors, specialty</a:t>
              </a:r>
              <a:endPara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265716" y="5223268"/>
            <a:ext cx="4685983" cy="4059375"/>
            <a:chOff x="5617543" y="6771581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5617543" y="6771581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869284" y="8417461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7698450" y="721525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892258" y="3108546"/>
            <a:ext cx="4789934" cy="4010480"/>
            <a:chOff x="9977710" y="4708746"/>
            <a:chExt cx="4789934" cy="4010480"/>
          </a:xfrm>
        </p:grpSpPr>
        <p:sp>
          <p:nvSpPr>
            <p:cNvPr id="44" name="Hexagon 43"/>
            <p:cNvSpPr/>
            <p:nvPr/>
          </p:nvSpPr>
          <p:spPr>
            <a:xfrm>
              <a:off x="9977710" y="4708746"/>
              <a:ext cx="4789934" cy="401048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1" name="Freeform 3"/>
            <p:cNvSpPr>
              <a:spLocks noChangeArrowheads="1"/>
            </p:cNvSpPr>
            <p:nvPr/>
          </p:nvSpPr>
          <p:spPr bwMode="auto">
            <a:xfrm>
              <a:off x="11853519" y="5345656"/>
              <a:ext cx="904320" cy="72492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999391" y="6438810"/>
              <a:ext cx="4746572" cy="139836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follow up with patient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445940" y="3029262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04936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6" name="Hexagon 35"/>
          <p:cNvSpPr/>
          <p:nvPr/>
        </p:nvSpPr>
        <p:spPr>
          <a:xfrm>
            <a:off x="9867402" y="7791632"/>
            <a:ext cx="4789934" cy="4010480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 dirty="0">
              <a:latin typeface="Roboto Light" charset="0"/>
            </a:endParaRPr>
          </a:p>
        </p:txBody>
      </p:sp>
      <p:sp>
        <p:nvSpPr>
          <p:cNvPr id="40" name="Freeform 3"/>
          <p:cNvSpPr>
            <a:spLocks noChangeArrowheads="1"/>
          </p:cNvSpPr>
          <p:nvPr/>
        </p:nvSpPr>
        <p:spPr bwMode="auto">
          <a:xfrm>
            <a:off x="11810209" y="8140278"/>
            <a:ext cx="904320" cy="724928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64620" y="9472674"/>
            <a:ext cx="4245209" cy="166195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 Light" charset="0"/>
              </a:rPr>
              <a:t>No consolidated overview of required reports </a:t>
            </a:r>
          </a:p>
        </p:txBody>
      </p: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1506" name="Picture 2" descr="File:Ulinkers EarlierMon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7" y="2481641"/>
            <a:ext cx="9559566" cy="63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9949" y="592888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1058664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2"/>
          <p:cNvSpPr>
            <a:spLocks/>
          </p:cNvSpPr>
          <p:nvPr/>
        </p:nvSpPr>
        <p:spPr bwMode="auto">
          <a:xfrm>
            <a:off x="10174378" y="325263"/>
            <a:ext cx="4035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Quality Assurance</a:t>
            </a:r>
          </a:p>
        </p:txBody>
      </p:sp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9812" y="10608756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Gather perspective and opinions of different users’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0748" y="10598724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Continuously work on improving the functions</a:t>
            </a:r>
          </a:p>
        </p:txBody>
      </p: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225981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25 out of 50 Client’s responses via email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879076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811719" cy="3385478"/>
            <a:chOff x="4050739" y="6611440"/>
            <a:chExt cx="7214980" cy="3104873"/>
          </a:xfrm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57253" y="8416846"/>
              <a:ext cx="5308466" cy="11996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also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1847830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539553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599529" y="-942697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90656" y="10119256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486386" y="1058664"/>
            <a:ext cx="9407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</a:t>
            </a:r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 Web Application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62" name="Rectangle 2"/>
          <p:cNvSpPr>
            <a:spLocks/>
          </p:cNvSpPr>
          <p:nvPr/>
        </p:nvSpPr>
        <p:spPr bwMode="auto">
          <a:xfrm>
            <a:off x="11473857" y="729718"/>
            <a:ext cx="14362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Solution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8788056" y="665659"/>
            <a:ext cx="68040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64" name="Rectangle 2"/>
          <p:cNvSpPr>
            <a:spLocks/>
          </p:cNvSpPr>
          <p:nvPr/>
        </p:nvSpPr>
        <p:spPr bwMode="auto">
          <a:xfrm>
            <a:off x="11569079" y="258545"/>
            <a:ext cx="14362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Roboto Regular"/>
                <a:ea typeface="ＭＳ Ｐゴシック" charset="0"/>
                <a:cs typeface="Roboto Regular"/>
                <a:sym typeface="Montserrat-Regular" charset="0"/>
              </a:rPr>
              <a:t>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8" y="1835210"/>
            <a:ext cx="22959614" cy="108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26671"/>
              </p:ext>
            </p:extLst>
          </p:nvPr>
        </p:nvGraphicFramePr>
        <p:xfrm>
          <a:off x="2980822" y="1981256"/>
          <a:ext cx="18231906" cy="98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257097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Ulink Reporting</a:t>
                      </a:r>
                      <a:r>
                        <a:rPr lang="en-US" baseline="0" dirty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3346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 based on client’s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097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Reports functions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(Team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’s performance)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Management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0060" y="1317228"/>
            <a:ext cx="5299859" cy="2153069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3470297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3512636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5761582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5761582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21509" y="7826714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7790029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867311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9909650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26942</TotalTime>
  <Words>1586</Words>
  <Application>Microsoft Office PowerPoint</Application>
  <PresentationFormat>Custom</PresentationFormat>
  <Paragraphs>389</Paragraphs>
  <Slides>54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Montserrat-Regular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5109</cp:revision>
  <dcterms:created xsi:type="dcterms:W3CDTF">2014-11-12T21:47:38Z</dcterms:created>
  <dcterms:modified xsi:type="dcterms:W3CDTF">2017-02-19T14:25:23Z</dcterms:modified>
  <cp:category/>
</cp:coreProperties>
</file>